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64" r:id="rId4"/>
    <p:sldId id="258" r:id="rId5"/>
    <p:sldId id="261" r:id="rId6"/>
    <p:sldId id="262" r:id="rId7"/>
    <p:sldId id="265" r:id="rId8"/>
    <p:sldId id="269" r:id="rId9"/>
    <p:sldId id="271" r:id="rId10"/>
    <p:sldId id="268" r:id="rId11"/>
    <p:sldId id="270" r:id="rId12"/>
    <p:sldId id="267" r:id="rId13"/>
    <p:sldId id="266" r:id="rId14"/>
    <p:sldId id="272" r:id="rId15"/>
    <p:sldId id="282" r:id="rId16"/>
    <p:sldId id="283" r:id="rId17"/>
    <p:sldId id="273" r:id="rId18"/>
    <p:sldId id="276" r:id="rId19"/>
    <p:sldId id="274" r:id="rId20"/>
    <p:sldId id="275" r:id="rId21"/>
    <p:sldId id="277" r:id="rId22"/>
    <p:sldId id="259" r:id="rId23"/>
    <p:sldId id="26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35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3484C-A74E-4055-9BCF-DEA433CC75EF}" type="datetimeFigureOut">
              <a:rPr lang="en-AU" smtClean="0"/>
              <a:t>29/06/2015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9904B-B4C6-4FC2-A62E-BCFCCF20BD0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98806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Di’s background</a:t>
            </a:r>
            <a:r>
              <a:rPr lang="en-AU" baseline="0" dirty="0" smtClean="0"/>
              <a:t> and interests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baseline="0" dirty="0" smtClean="0"/>
              <a:t>The laundry room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baseline="0" dirty="0" smtClean="0"/>
              <a:t>Camera Club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baseline="0" dirty="0" smtClean="0"/>
              <a:t>The issues between digital and film – control was lost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baseline="0" dirty="0" smtClean="0"/>
              <a:t>Now – support and resources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9904B-B4C6-4FC2-A62E-BCFCCF20BD02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7635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http://www.exposureguide.com/focusing-basics.htm retrieved 20150628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9904B-B4C6-4FC2-A62E-BCFCCF20BD02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3937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http://www.stevehuffphoto.com/tag/aperture/ retrieved 28062015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9904B-B4C6-4FC2-A62E-BCFCCF20BD02}" type="slidenum">
              <a:rPr lang="en-AU" smtClean="0"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6614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F5ED-9CA6-4825-ABCB-CF84C7C57E3A}" type="datetimeFigureOut">
              <a:rPr lang="en-AU" smtClean="0"/>
              <a:t>29/06/2015</a:t>
            </a:fld>
            <a:endParaRPr lang="en-A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C92C17-92E5-4230-BC78-C247334BFF6E}" type="slidenum">
              <a:rPr lang="en-AU" smtClean="0"/>
              <a:t>‹#›</a:t>
            </a:fld>
            <a:endParaRPr lang="en-A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F5ED-9CA6-4825-ABCB-CF84C7C57E3A}" type="datetimeFigureOut">
              <a:rPr lang="en-AU" smtClean="0"/>
              <a:t>29/06/2015</a:t>
            </a:fld>
            <a:endParaRPr lang="en-A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C92C17-92E5-4230-BC78-C247334BFF6E}" type="slidenum">
              <a:rPr lang="en-AU" smtClean="0"/>
              <a:t>‹#›</a:t>
            </a:fld>
            <a:endParaRPr lang="en-A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F5ED-9CA6-4825-ABCB-CF84C7C57E3A}" type="datetimeFigureOut">
              <a:rPr lang="en-AU" smtClean="0"/>
              <a:t>29/06/2015</a:t>
            </a:fld>
            <a:endParaRPr lang="en-A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C92C17-92E5-4230-BC78-C247334BFF6E}" type="slidenum">
              <a:rPr lang="en-AU" smtClean="0"/>
              <a:t>‹#›</a:t>
            </a:fld>
            <a:endParaRPr lang="en-A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F5ED-9CA6-4825-ABCB-CF84C7C57E3A}" type="datetimeFigureOut">
              <a:rPr lang="en-AU" smtClean="0"/>
              <a:t>29/06/2015</a:t>
            </a:fld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C92C17-92E5-4230-BC78-C247334BFF6E}" type="slidenum">
              <a:rPr lang="en-AU" smtClean="0"/>
              <a:t>‹#›</a:t>
            </a:fld>
            <a:endParaRPr lang="en-A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F5ED-9CA6-4825-ABCB-CF84C7C57E3A}" type="datetimeFigureOut">
              <a:rPr lang="en-AU" smtClean="0"/>
              <a:t>29/06/2015</a:t>
            </a:fld>
            <a:endParaRPr lang="en-A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C92C17-92E5-4230-BC78-C247334BFF6E}" type="slidenum">
              <a:rPr lang="en-AU" smtClean="0"/>
              <a:t>‹#›</a:t>
            </a:fld>
            <a:endParaRPr lang="en-A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F5ED-9CA6-4825-ABCB-CF84C7C57E3A}" type="datetimeFigureOut">
              <a:rPr lang="en-AU" smtClean="0"/>
              <a:t>29/06/2015</a:t>
            </a:fld>
            <a:endParaRPr lang="en-A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C92C17-92E5-4230-BC78-C247334BFF6E}" type="slidenum">
              <a:rPr lang="en-AU" smtClean="0"/>
              <a:t>‹#›</a:t>
            </a:fld>
            <a:endParaRPr lang="en-A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F5ED-9CA6-4825-ABCB-CF84C7C57E3A}" type="datetimeFigureOut">
              <a:rPr lang="en-AU" smtClean="0"/>
              <a:t>29/06/2015</a:t>
            </a:fld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C92C17-92E5-4230-BC78-C247334BFF6E}" type="slidenum">
              <a:rPr lang="en-AU" smtClean="0"/>
              <a:t>‹#›</a:t>
            </a:fld>
            <a:endParaRPr lang="en-A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F5ED-9CA6-4825-ABCB-CF84C7C57E3A}" type="datetimeFigureOut">
              <a:rPr lang="en-AU" smtClean="0"/>
              <a:t>29/06/2015</a:t>
            </a:fld>
            <a:endParaRPr lang="en-A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C92C17-92E5-4230-BC78-C247334BFF6E}" type="slidenum">
              <a:rPr lang="en-AU" smtClean="0"/>
              <a:t>‹#›</a:t>
            </a:fld>
            <a:endParaRPr lang="en-A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F5ED-9CA6-4825-ABCB-CF84C7C57E3A}" type="datetimeFigureOut">
              <a:rPr lang="en-AU" smtClean="0"/>
              <a:t>29/06/2015</a:t>
            </a:fld>
            <a:endParaRPr lang="en-A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C92C17-92E5-4230-BC78-C247334BFF6E}" type="slidenum">
              <a:rPr lang="en-AU" smtClean="0"/>
              <a:t>‹#›</a:t>
            </a:fld>
            <a:endParaRPr lang="en-A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F5ED-9CA6-4825-ABCB-CF84C7C57E3A}" type="datetimeFigureOut">
              <a:rPr lang="en-AU" smtClean="0"/>
              <a:t>29/06/2015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92C17-92E5-4230-BC78-C247334BFF6E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F5ED-9CA6-4825-ABCB-CF84C7C57E3A}" type="datetimeFigureOut">
              <a:rPr lang="en-AU" smtClean="0"/>
              <a:t>29/06/2015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92C17-92E5-4230-BC78-C247334BFF6E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F7FF5ED-9CA6-4825-ABCB-CF84C7C57E3A}" type="datetimeFigureOut">
              <a:rPr lang="en-AU" smtClean="0"/>
              <a:t>29/06/2015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E1C92C17-92E5-4230-BC78-C247334BFF6E}" type="slidenum">
              <a:rPr lang="en-AU" smtClean="0"/>
              <a:t>‹#›</a:t>
            </a:fld>
            <a:endParaRPr lang="en-A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Bokeh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theweathereddoor.blogspot.com.au/2015/03/photography-tips-and-camera-body-lenses.html" TargetMode="External"/><Relationship Id="rId2" Type="http://schemas.openxmlformats.org/officeDocument/2006/relationships/hyperlink" Target="http://www.stevehuffphoto.com/tag/aperture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hotographylife.com/what-is-iso-in-photography" TargetMode="External"/><Relationship Id="rId4" Type="http://schemas.openxmlformats.org/officeDocument/2006/relationships/hyperlink" Target="http://www.exposureguide.com/focusing-basics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/>
              <a:t>The Triad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9752" y="3212976"/>
            <a:ext cx="6400800" cy="1273696"/>
          </a:xfrm>
        </p:spPr>
        <p:txBody>
          <a:bodyPr>
            <a:normAutofit/>
          </a:bodyPr>
          <a:lstStyle/>
          <a:p>
            <a:r>
              <a:rPr lang="en-AU" dirty="0" smtClean="0"/>
              <a:t>Understanding </a:t>
            </a:r>
          </a:p>
          <a:p>
            <a:r>
              <a:rPr lang="en-AU" dirty="0" smtClean="0"/>
              <a:t>Shutter Speed, Aperture and ISO</a:t>
            </a:r>
          </a:p>
          <a:p>
            <a:r>
              <a:rPr lang="en-AU" i="1" dirty="0" smtClean="0"/>
              <a:t>The first steps</a:t>
            </a:r>
            <a:endParaRPr lang="en-AU" i="1" dirty="0"/>
          </a:p>
        </p:txBody>
      </p:sp>
    </p:spTree>
    <p:extLst>
      <p:ext uri="{BB962C8B-B14F-4D97-AF65-F5344CB8AC3E}">
        <p14:creationId xmlns:p14="http://schemas.microsoft.com/office/powerpoint/2010/main" val="373486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AU" dirty="0" smtClean="0"/>
          </a:p>
          <a:p>
            <a:pPr marL="0" indent="0" algn="ctr">
              <a:buNone/>
            </a:pPr>
            <a:endParaRPr lang="en-AU" dirty="0"/>
          </a:p>
          <a:p>
            <a:pPr marL="0" indent="0" algn="ctr">
              <a:buNone/>
            </a:pPr>
            <a:r>
              <a:rPr lang="en-AU" sz="3600" dirty="0" smtClean="0"/>
              <a:t>A little about Di</a:t>
            </a:r>
          </a:p>
          <a:p>
            <a:pPr marL="0" indent="0" algn="ctr">
              <a:buNone/>
            </a:pPr>
            <a:endParaRPr lang="en-AU" sz="3600" dirty="0" smtClean="0"/>
          </a:p>
          <a:p>
            <a:pPr marL="0" indent="0" algn="ctr">
              <a:buNone/>
            </a:pPr>
            <a:r>
              <a:rPr lang="en-AU" sz="3600" dirty="0" smtClean="0"/>
              <a:t>A little about us</a:t>
            </a:r>
            <a:endParaRPr lang="en-AU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Who are we?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09820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430" y="908720"/>
            <a:ext cx="6891432" cy="4896544"/>
          </a:xfrm>
        </p:spPr>
      </p:pic>
    </p:spTree>
    <p:extLst>
      <p:ext uri="{BB962C8B-B14F-4D97-AF65-F5344CB8AC3E}">
        <p14:creationId xmlns:p14="http://schemas.microsoft.com/office/powerpoint/2010/main" val="775291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AU" b="1" dirty="0" smtClean="0">
              <a:effectLst/>
            </a:endParaRPr>
          </a:p>
          <a:p>
            <a:pPr marL="0" indent="0">
              <a:buNone/>
            </a:pPr>
            <a:endParaRPr lang="en-AU" b="1" dirty="0"/>
          </a:p>
          <a:p>
            <a:pPr marL="0" indent="0" algn="ctr">
              <a:buNone/>
            </a:pPr>
            <a:r>
              <a:rPr lang="en-AU" sz="3600" b="1" dirty="0" smtClean="0">
                <a:effectLst/>
              </a:rPr>
              <a:t>Shutter Speed</a:t>
            </a:r>
            <a:r>
              <a:rPr lang="en-AU" sz="3600" dirty="0" smtClean="0">
                <a:effectLst/>
              </a:rPr>
              <a:t> </a:t>
            </a:r>
          </a:p>
          <a:p>
            <a:pPr marL="0" indent="0" algn="ctr">
              <a:buNone/>
            </a:pPr>
            <a:r>
              <a:rPr lang="en-AU" sz="3600" dirty="0" smtClean="0">
                <a:effectLst/>
              </a:rPr>
              <a:t> </a:t>
            </a:r>
          </a:p>
          <a:p>
            <a:pPr marL="0" indent="0" algn="just">
              <a:buNone/>
            </a:pPr>
            <a:r>
              <a:rPr lang="en-AU" sz="3600" dirty="0">
                <a:effectLst/>
              </a:rPr>
              <a:t>D</a:t>
            </a:r>
            <a:r>
              <a:rPr lang="en-AU" sz="3600" dirty="0" smtClean="0">
                <a:effectLst/>
              </a:rPr>
              <a:t>etermines how long the shutter will stay open. </a:t>
            </a:r>
          </a:p>
          <a:p>
            <a:pPr marL="0" indent="0" algn="just">
              <a:buNone/>
            </a:pPr>
            <a:endParaRPr lang="en-AU" sz="3600" dirty="0">
              <a:effectLst/>
            </a:endParaRPr>
          </a:p>
          <a:p>
            <a:pPr marL="0" indent="0" algn="just">
              <a:buNone/>
            </a:pPr>
            <a:r>
              <a:rPr lang="en-AU" sz="3600" dirty="0" smtClean="0">
                <a:effectLst/>
              </a:rPr>
              <a:t>The longer the shutter stays open the more light hits the sensor.</a:t>
            </a:r>
          </a:p>
          <a:p>
            <a:pPr marL="0" indent="0" algn="just">
              <a:buNone/>
            </a:pPr>
            <a:endParaRPr lang="en-AU" sz="3600" b="1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40581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577483"/>
          </a:xfrm>
        </p:spPr>
        <p:txBody>
          <a:bodyPr/>
          <a:lstStyle/>
          <a:p>
            <a:pPr marL="0" indent="0" algn="ctr">
              <a:buNone/>
            </a:pPr>
            <a:endParaRPr lang="en-AU" dirty="0" smtClean="0"/>
          </a:p>
          <a:p>
            <a:pPr marL="0" indent="0" algn="ctr">
              <a:buNone/>
            </a:pPr>
            <a:endParaRPr lang="en-AU" dirty="0" smtClean="0"/>
          </a:p>
          <a:p>
            <a:pPr marL="0" indent="0" algn="just">
              <a:buNone/>
            </a:pPr>
            <a:r>
              <a:rPr lang="en-AU" sz="3600" dirty="0" smtClean="0"/>
              <a:t>Shutter speed is similar to your eyelid opening and closing.</a:t>
            </a:r>
          </a:p>
          <a:p>
            <a:pPr marL="0" indent="0" algn="just">
              <a:buNone/>
            </a:pPr>
            <a:endParaRPr lang="en-AU" sz="3600" dirty="0" smtClean="0"/>
          </a:p>
          <a:p>
            <a:pPr marL="0" indent="0" algn="just">
              <a:buNone/>
            </a:pPr>
            <a:r>
              <a:rPr lang="en-AU" sz="3600" dirty="0" smtClean="0"/>
              <a:t>Depending on the light your eyelid will flutter quickly or slowly</a:t>
            </a:r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166655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44638"/>
            <a:ext cx="8229600" cy="3657600"/>
          </a:xfrm>
        </p:spPr>
      </p:pic>
      <p:sp>
        <p:nvSpPr>
          <p:cNvPr id="5" name="TextBox 4"/>
          <p:cNvSpPr txBox="1"/>
          <p:nvPr/>
        </p:nvSpPr>
        <p:spPr>
          <a:xfrm>
            <a:off x="611560" y="404664"/>
            <a:ext cx="7704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dirty="0" smtClean="0"/>
              <a:t>The Result</a:t>
            </a: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3907170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AU" sz="3600" b="1" dirty="0" smtClean="0">
              <a:effectLst/>
            </a:endParaRPr>
          </a:p>
          <a:p>
            <a:pPr marL="0" indent="0" algn="ctr">
              <a:buNone/>
            </a:pPr>
            <a:r>
              <a:rPr lang="en-AU" sz="3600" b="1" dirty="0" smtClean="0">
                <a:effectLst/>
              </a:rPr>
              <a:t>Aperture</a:t>
            </a:r>
            <a:r>
              <a:rPr lang="en-AU" sz="3600" dirty="0" smtClean="0">
                <a:effectLst/>
              </a:rPr>
              <a:t>  </a:t>
            </a:r>
          </a:p>
          <a:p>
            <a:pPr marL="0" indent="0" algn="ctr">
              <a:buNone/>
            </a:pPr>
            <a:endParaRPr lang="en-AU" sz="3600" dirty="0"/>
          </a:p>
          <a:p>
            <a:pPr marL="0" indent="0" algn="just">
              <a:buNone/>
            </a:pPr>
            <a:r>
              <a:rPr lang="en-AU" sz="3600" dirty="0" smtClean="0">
                <a:effectLst/>
              </a:rPr>
              <a:t>When you hit the shutter release button of your camera a hole opens up that allows your cameras image sensor to catch a glimpse of the scene you’re wanting to capture</a:t>
            </a:r>
            <a:r>
              <a:rPr lang="en-AU" dirty="0" smtClean="0">
                <a:effectLst/>
              </a:rPr>
              <a:t>.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93349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AU" b="1" dirty="0" smtClean="0">
              <a:effectLst/>
            </a:endParaRPr>
          </a:p>
          <a:p>
            <a:pPr marL="0" indent="0" algn="ctr">
              <a:buNone/>
            </a:pPr>
            <a:r>
              <a:rPr lang="en-AU" sz="3600" b="1" dirty="0" smtClean="0">
                <a:effectLst/>
              </a:rPr>
              <a:t>Aperture</a:t>
            </a:r>
            <a:r>
              <a:rPr lang="en-AU" sz="3600" dirty="0" smtClean="0">
                <a:effectLst/>
              </a:rPr>
              <a:t>  </a:t>
            </a:r>
          </a:p>
          <a:p>
            <a:pPr marL="0" indent="0" algn="ctr">
              <a:buNone/>
            </a:pPr>
            <a:endParaRPr lang="en-AU" sz="3600" dirty="0"/>
          </a:p>
          <a:p>
            <a:pPr marL="0" indent="0" algn="just">
              <a:buNone/>
            </a:pPr>
            <a:r>
              <a:rPr lang="en-AU" sz="3600" dirty="0" smtClean="0">
                <a:effectLst/>
              </a:rPr>
              <a:t>The aperture that you set impacts the size of that hole. The larger the hole the more light that gets in – the smaller the hole the less light.</a:t>
            </a:r>
          </a:p>
          <a:p>
            <a:pPr marL="0" indent="0" algn="just">
              <a:buNone/>
            </a:pPr>
            <a:endParaRPr lang="en-AU" sz="3600" dirty="0" smtClean="0">
              <a:effectLst/>
            </a:endParaRPr>
          </a:p>
          <a:p>
            <a:pPr marL="0" indent="0" algn="just">
              <a:buNone/>
            </a:pPr>
            <a:r>
              <a:rPr lang="en-AU" sz="3600" dirty="0" smtClean="0">
                <a:effectLst/>
              </a:rPr>
              <a:t>Aperture is measured in ‘f-stops’</a:t>
            </a:r>
          </a:p>
        </p:txBody>
      </p:sp>
    </p:spTree>
    <p:extLst>
      <p:ext uri="{BB962C8B-B14F-4D97-AF65-F5344CB8AC3E}">
        <p14:creationId xmlns:p14="http://schemas.microsoft.com/office/powerpoint/2010/main" val="785114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 algn="just">
              <a:buNone/>
            </a:pPr>
            <a:endParaRPr lang="en-AU" dirty="0" smtClean="0"/>
          </a:p>
          <a:p>
            <a:pPr marL="0" indent="0" algn="just">
              <a:buNone/>
            </a:pPr>
            <a:r>
              <a:rPr lang="en-AU" sz="3600" dirty="0" smtClean="0"/>
              <a:t>The "depth" in depth of field is the distance between the nearest sharp object and the farthest sharp object in your image</a:t>
            </a:r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1464851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endParaRPr lang="en-AU" dirty="0"/>
          </a:p>
          <a:p>
            <a:pPr marL="0" indent="0" algn="just">
              <a:buNone/>
            </a:pPr>
            <a:r>
              <a:rPr lang="en-AU" sz="3600" dirty="0" smtClean="0"/>
              <a:t>The function of the aperture ring is not unlike how your Iris responds to light naturally.</a:t>
            </a:r>
          </a:p>
          <a:p>
            <a:pPr marL="0" indent="0" algn="ctr">
              <a:buNone/>
            </a:pPr>
            <a:endParaRPr lang="en-AU" sz="3600" dirty="0"/>
          </a:p>
          <a:p>
            <a:pPr marL="0" indent="0" algn="ctr">
              <a:buNone/>
            </a:pPr>
            <a:r>
              <a:rPr lang="en-AU" sz="3600" dirty="0" smtClean="0"/>
              <a:t>A lot of light = small Iris</a:t>
            </a:r>
          </a:p>
          <a:p>
            <a:pPr marL="0" indent="0" algn="ctr">
              <a:buNone/>
            </a:pPr>
            <a:endParaRPr lang="en-AU" sz="3600" dirty="0"/>
          </a:p>
          <a:p>
            <a:pPr marL="0" indent="0" algn="ctr">
              <a:buNone/>
            </a:pPr>
            <a:r>
              <a:rPr lang="en-AU" sz="3600" dirty="0" smtClean="0"/>
              <a:t>A  little light = big Iris</a:t>
            </a:r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477593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96060"/>
            <a:ext cx="8229600" cy="3754755"/>
          </a:xfrm>
        </p:spPr>
      </p:pic>
    </p:spTree>
    <p:extLst>
      <p:ext uri="{BB962C8B-B14F-4D97-AF65-F5344CB8AC3E}">
        <p14:creationId xmlns:p14="http://schemas.microsoft.com/office/powerpoint/2010/main" val="363914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687" y="1123286"/>
            <a:ext cx="6722689" cy="504201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543800" cy="914400"/>
          </a:xfrm>
        </p:spPr>
        <p:txBody>
          <a:bodyPr>
            <a:normAutofit/>
          </a:bodyPr>
          <a:lstStyle/>
          <a:p>
            <a:pPr algn="ctr"/>
            <a:r>
              <a:rPr lang="en-AU" sz="3200" dirty="0" smtClean="0"/>
              <a:t>The Result</a:t>
            </a: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1664076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endParaRPr lang="en-AU" dirty="0" smtClean="0">
              <a:effectLst/>
            </a:endParaRPr>
          </a:p>
          <a:p>
            <a:pPr marL="0" indent="0" algn="ctr">
              <a:buNone/>
            </a:pPr>
            <a:r>
              <a:rPr lang="en-AU" sz="3600" b="1" dirty="0" smtClean="0">
                <a:effectLst/>
              </a:rPr>
              <a:t>ISO</a:t>
            </a:r>
          </a:p>
          <a:p>
            <a:pPr marL="0" indent="0" algn="ctr">
              <a:buNone/>
            </a:pPr>
            <a:endParaRPr lang="en-AU" sz="3600" b="1" dirty="0" smtClean="0">
              <a:effectLst/>
            </a:endParaRPr>
          </a:p>
          <a:p>
            <a:pPr marL="0" indent="0" algn="just">
              <a:buNone/>
            </a:pPr>
            <a:r>
              <a:rPr lang="en-AU" sz="3600" dirty="0" smtClean="0">
                <a:effectLst/>
              </a:rPr>
              <a:t>This is a measurement of how sensitive your film or digital sensor is to light</a:t>
            </a:r>
            <a:endParaRPr lang="en-AU" sz="3600" dirty="0" smtClean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0447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3600" dirty="0" smtClean="0"/>
              <a:t>The lower the ISO number, the less sensitive it is to the light, while a higher ISO number increases the sensitivity of your camera. </a:t>
            </a:r>
          </a:p>
          <a:p>
            <a:pPr marL="0" indent="0">
              <a:buNone/>
            </a:pPr>
            <a:endParaRPr lang="en-AU" sz="3600" dirty="0"/>
          </a:p>
          <a:p>
            <a:pPr marL="0" indent="0">
              <a:buNone/>
            </a:pPr>
            <a:r>
              <a:rPr lang="en-AU" sz="3600" dirty="0" smtClean="0"/>
              <a:t>The component within your camera that can change sensitivity is called “image sensor” or simply “sensor”. </a:t>
            </a:r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3736823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576" y="685801"/>
            <a:ext cx="7474024" cy="5767535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en-AU" sz="3600" dirty="0"/>
              <a:t>It is the most important (and most expensive) part of a camera and it is responsible for gathering light and transforming it into an image. </a:t>
            </a:r>
            <a:endParaRPr lang="en-AU" sz="3600" dirty="0" smtClean="0"/>
          </a:p>
          <a:p>
            <a:pPr marL="18288" indent="0">
              <a:buNone/>
            </a:pPr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2453447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576" y="685801"/>
            <a:ext cx="7474024" cy="5767535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en-AU" sz="3600" dirty="0"/>
              <a:t>With increased sensitivity, your camera sensor can capture images in low-light environments without having to use a flash. </a:t>
            </a:r>
            <a:endParaRPr lang="en-AU" sz="3600" dirty="0" smtClean="0"/>
          </a:p>
          <a:p>
            <a:pPr marL="18288" indent="0">
              <a:buNone/>
            </a:pPr>
            <a:endParaRPr lang="en-AU" sz="3600" dirty="0"/>
          </a:p>
          <a:p>
            <a:pPr marL="18288" indent="0">
              <a:buNone/>
            </a:pPr>
            <a:r>
              <a:rPr lang="en-AU" sz="3600" dirty="0" smtClean="0"/>
              <a:t>But </a:t>
            </a:r>
            <a:r>
              <a:rPr lang="en-AU" sz="3600" dirty="0"/>
              <a:t>higher sensitivity comes at an expense – it adds grain or “noise” to the pictures.</a:t>
            </a:r>
          </a:p>
          <a:p>
            <a:endParaRPr lang="en-AU" sz="3600" dirty="0"/>
          </a:p>
          <a:p>
            <a:pPr marL="18288" indent="0">
              <a:buNone/>
            </a:pPr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786652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61" y="1700808"/>
            <a:ext cx="8078466" cy="2686090"/>
          </a:xfrm>
        </p:spPr>
      </p:pic>
      <p:sp>
        <p:nvSpPr>
          <p:cNvPr id="6" name="TextBox 5"/>
          <p:cNvSpPr txBox="1"/>
          <p:nvPr/>
        </p:nvSpPr>
        <p:spPr>
          <a:xfrm>
            <a:off x="683568" y="586701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dirty="0" smtClean="0"/>
              <a:t>The Result</a:t>
            </a: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8410639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 smtClean="0"/>
          </a:p>
          <a:p>
            <a:pPr marL="0" indent="0" algn="ctr">
              <a:buNone/>
            </a:pPr>
            <a:r>
              <a:rPr lang="en-AU" sz="4400" dirty="0" smtClean="0"/>
              <a:t>We can’t finish here without mentioning</a:t>
            </a:r>
          </a:p>
          <a:p>
            <a:pPr marL="0" indent="0" algn="ctr">
              <a:buNone/>
            </a:pPr>
            <a:r>
              <a:rPr lang="en-AU" sz="4400" dirty="0" smtClean="0"/>
              <a:t> </a:t>
            </a:r>
            <a:r>
              <a:rPr lang="en-AU" sz="4400" dirty="0" err="1" smtClean="0"/>
              <a:t>Bokeh</a:t>
            </a:r>
            <a:endParaRPr lang="en-AU" sz="4400" dirty="0"/>
          </a:p>
        </p:txBody>
      </p:sp>
    </p:spTree>
    <p:extLst>
      <p:ext uri="{BB962C8B-B14F-4D97-AF65-F5344CB8AC3E}">
        <p14:creationId xmlns:p14="http://schemas.microsoft.com/office/powerpoint/2010/main" val="3260537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18288" indent="0" algn="just">
              <a:buNone/>
            </a:pPr>
            <a:r>
              <a:rPr lang="en-AU" sz="2800" dirty="0" smtClean="0"/>
              <a:t>In </a:t>
            </a:r>
            <a:r>
              <a:rPr lang="en-AU" sz="2800" b="1" dirty="0" smtClean="0"/>
              <a:t>photography</a:t>
            </a:r>
            <a:r>
              <a:rPr lang="en-AU" sz="2800" dirty="0" smtClean="0"/>
              <a:t>, </a:t>
            </a:r>
            <a:r>
              <a:rPr lang="en-AU" sz="2800" b="1" dirty="0" err="1" smtClean="0"/>
              <a:t>bokeh</a:t>
            </a:r>
            <a:r>
              <a:rPr lang="en-AU" sz="2800" dirty="0" smtClean="0"/>
              <a:t> (Originally /ˈ</a:t>
            </a:r>
            <a:r>
              <a:rPr lang="en-AU" sz="2800" dirty="0" err="1" smtClean="0"/>
              <a:t>boʊkɛ</a:t>
            </a:r>
            <a:r>
              <a:rPr lang="en-AU" sz="2800" dirty="0" smtClean="0"/>
              <a:t>/, /ˈ</a:t>
            </a:r>
            <a:r>
              <a:rPr lang="en-AU" sz="2800" dirty="0" err="1" smtClean="0"/>
              <a:t>boʊkeɪ</a:t>
            </a:r>
            <a:r>
              <a:rPr lang="en-AU" sz="2800" dirty="0" smtClean="0"/>
              <a:t>/ BOH-kay — also sometimes pronounced as /ˈ</a:t>
            </a:r>
            <a:r>
              <a:rPr lang="en-AU" sz="2800" dirty="0" err="1" smtClean="0"/>
              <a:t>boʊkə</a:t>
            </a:r>
            <a:r>
              <a:rPr lang="en-AU" sz="2800" dirty="0" smtClean="0"/>
              <a:t>/ BOH-</a:t>
            </a:r>
            <a:r>
              <a:rPr lang="en-AU" sz="2800" dirty="0" err="1" smtClean="0"/>
              <a:t>kə</a:t>
            </a:r>
            <a:r>
              <a:rPr lang="en-AU" sz="2800" dirty="0" smtClean="0"/>
              <a:t>, Japanese: [boke]) is the aesthetic quality of the blur produced in the out-of-focus parts of an image produced by a lens. </a:t>
            </a:r>
            <a:r>
              <a:rPr lang="en-AU" sz="2800" b="1" dirty="0" err="1" smtClean="0"/>
              <a:t>Bokeh</a:t>
            </a:r>
            <a:r>
              <a:rPr lang="en-AU" sz="2800" dirty="0" smtClean="0"/>
              <a:t> has been defined as "the way the lens renders out-of-focus points of light".</a:t>
            </a:r>
          </a:p>
          <a:p>
            <a:pPr marL="18288" indent="0">
              <a:buNone/>
            </a:pPr>
            <a:endParaRPr lang="en-AU" sz="2800" dirty="0" smtClean="0">
              <a:hlinkClick r:id="rId2"/>
            </a:endParaRPr>
          </a:p>
          <a:p>
            <a:pPr marL="18288" indent="0">
              <a:buNone/>
            </a:pPr>
            <a:r>
              <a:rPr lang="en-AU" dirty="0" err="1" smtClean="0">
                <a:hlinkClick r:id="rId2"/>
              </a:rPr>
              <a:t>Bokeh</a:t>
            </a:r>
            <a:r>
              <a:rPr lang="en-AU" dirty="0" smtClean="0">
                <a:hlinkClick r:id="rId2"/>
              </a:rPr>
              <a:t> - Wikipedia, the free </a:t>
            </a:r>
            <a:r>
              <a:rPr lang="en-AU" dirty="0" err="1" smtClean="0">
                <a:hlinkClick r:id="rId2"/>
              </a:rPr>
              <a:t>encyclopedia</a:t>
            </a:r>
            <a:endParaRPr lang="en-AU" dirty="0" smtClean="0"/>
          </a:p>
          <a:p>
            <a:pPr marL="18288" indent="0">
              <a:buNone/>
            </a:pPr>
            <a:r>
              <a:rPr lang="en-AU" i="1" dirty="0" smtClean="0"/>
              <a:t>https://en.wikipedia.org/wiki/</a:t>
            </a:r>
            <a:r>
              <a:rPr lang="en-AU" b="1" i="1" dirty="0" smtClean="0"/>
              <a:t>Bokeh</a:t>
            </a:r>
            <a:endParaRPr lang="en-AU" dirty="0" smtClean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9723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 smtClean="0"/>
          </a:p>
          <a:p>
            <a:pPr marL="0" indent="0" algn="ctr">
              <a:buNone/>
            </a:pPr>
            <a:r>
              <a:rPr lang="en-AU" sz="3600" dirty="0" smtClean="0"/>
              <a:t>Remember, </a:t>
            </a:r>
            <a:r>
              <a:rPr lang="en-AU" sz="3600" dirty="0" err="1" smtClean="0"/>
              <a:t>bokeh</a:t>
            </a:r>
            <a:r>
              <a:rPr lang="en-AU" sz="3600" dirty="0" smtClean="0"/>
              <a:t> is rendered by the lens, not the camera</a:t>
            </a:r>
          </a:p>
          <a:p>
            <a:pPr marL="0" indent="0" algn="ctr">
              <a:buNone/>
            </a:pPr>
            <a:endParaRPr lang="en-AU" sz="3600" dirty="0" smtClean="0"/>
          </a:p>
          <a:p>
            <a:pPr marL="0" indent="0" algn="ctr">
              <a:buNone/>
            </a:pPr>
            <a:r>
              <a:rPr lang="en-AU" sz="3600" dirty="0" err="1" smtClean="0"/>
              <a:t>Bokeh</a:t>
            </a:r>
            <a:r>
              <a:rPr lang="en-AU" sz="3600" dirty="0" smtClean="0"/>
              <a:t> is also known as Background Blur</a:t>
            </a:r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41082269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53226"/>
            <a:ext cx="3888432" cy="5840424"/>
          </a:xfrm>
        </p:spPr>
      </p:pic>
    </p:spTree>
    <p:extLst>
      <p:ext uri="{BB962C8B-B14F-4D97-AF65-F5344CB8AC3E}">
        <p14:creationId xmlns:p14="http://schemas.microsoft.com/office/powerpoint/2010/main" val="22493485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692696"/>
            <a:ext cx="5174323" cy="36576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Re-Cap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583428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 algn="ctr">
              <a:buNone/>
            </a:pPr>
            <a:r>
              <a:rPr lang="en-AU" dirty="0" smtClean="0"/>
              <a:t>Resources and Great </a:t>
            </a:r>
            <a:r>
              <a:rPr lang="en-AU" dirty="0"/>
              <a:t>R</a:t>
            </a:r>
            <a:r>
              <a:rPr lang="en-AU" dirty="0" smtClean="0"/>
              <a:t>eads</a:t>
            </a:r>
          </a:p>
          <a:p>
            <a:pPr marL="0" indent="0" algn="ctr">
              <a:buNone/>
            </a:pPr>
            <a:endParaRPr lang="en-AU" dirty="0" smtClean="0"/>
          </a:p>
          <a:p>
            <a:r>
              <a:rPr lang="en-AU" sz="2000" dirty="0" smtClean="0">
                <a:hlinkClick r:id="rId2"/>
              </a:rPr>
              <a:t>http://www.stevehuffphoto.com/tag/aperture/</a:t>
            </a:r>
            <a:endParaRPr lang="en-AU" sz="2000" dirty="0" smtClean="0"/>
          </a:p>
          <a:p>
            <a:r>
              <a:rPr lang="en-AU" sz="2000" dirty="0" smtClean="0">
                <a:hlinkClick r:id="rId3"/>
              </a:rPr>
              <a:t>http://theweathereddoor.blogspot.com.au/2015/03/photography-tips-and-camera-body-lenses.html</a:t>
            </a:r>
            <a:endParaRPr lang="en-AU" sz="2000" dirty="0" smtClean="0"/>
          </a:p>
          <a:p>
            <a:r>
              <a:rPr lang="en-AU" sz="2000" dirty="0" smtClean="0">
                <a:hlinkClick r:id="rId4"/>
              </a:rPr>
              <a:t>http://www.exposureguide.com/focusing-basics.htm</a:t>
            </a:r>
            <a:endParaRPr lang="en-AU" sz="2000" dirty="0" smtClean="0"/>
          </a:p>
          <a:p>
            <a:r>
              <a:rPr lang="en-AU" sz="2000" dirty="0" smtClean="0">
                <a:hlinkClick r:id="rId5"/>
              </a:rPr>
              <a:t>https://photographylife.com/what-is-iso-in-photography</a:t>
            </a:r>
            <a:endParaRPr lang="en-AU" sz="2000" dirty="0" smtClean="0"/>
          </a:p>
          <a:p>
            <a:endParaRPr lang="en-AU" sz="2000" dirty="0" smtClean="0"/>
          </a:p>
          <a:p>
            <a:endParaRPr lang="en-AU" sz="2000" dirty="0" smtClean="0"/>
          </a:p>
          <a:p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35760029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144</TotalTime>
  <Words>493</Words>
  <Application>Microsoft Office PowerPoint</Application>
  <PresentationFormat>On-screen Show (4:3)</PresentationFormat>
  <Paragraphs>88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Elemental</vt:lpstr>
      <vt:lpstr>The Triad</vt:lpstr>
      <vt:lpstr>Who are we?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Result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Re-Cap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Triad</dc:title>
  <dc:creator>Di</dc:creator>
  <cp:lastModifiedBy>Di</cp:lastModifiedBy>
  <cp:revision>14</cp:revision>
  <dcterms:created xsi:type="dcterms:W3CDTF">2015-06-27T20:52:24Z</dcterms:created>
  <dcterms:modified xsi:type="dcterms:W3CDTF">2015-06-29T08:33:18Z</dcterms:modified>
</cp:coreProperties>
</file>